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5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286" r:id="rId13"/>
    <p:sldId id="277" r:id="rId14"/>
    <p:sldId id="293" r:id="rId15"/>
    <p:sldId id="294" r:id="rId16"/>
    <p:sldId id="325" r:id="rId17"/>
    <p:sldId id="295" r:id="rId18"/>
    <p:sldId id="326" r:id="rId19"/>
    <p:sldId id="327" r:id="rId20"/>
    <p:sldId id="280" r:id="rId21"/>
    <p:sldId id="322" r:id="rId22"/>
    <p:sldId id="311" r:id="rId23"/>
    <p:sldId id="312" r:id="rId24"/>
    <p:sldId id="313" r:id="rId25"/>
    <p:sldId id="314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hort Stack" panose="020B0604020202020204" charset="-93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Red Hat Text" panose="020B0604020202020204" charset="0"/>
      <p:regular r:id="rId37"/>
      <p:bold r:id="rId38"/>
      <p:italic r:id="rId39"/>
      <p:boldItalic r:id="rId40"/>
    </p:embeddedFont>
    <p:embeddedFont>
      <p:font typeface="Staatliches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jRTrSdIPz/kBa/QG2C25W3ju35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660"/>
  </p:normalViewPr>
  <p:slideViewPr>
    <p:cSldViewPr>
      <p:cViewPr>
        <p:scale>
          <a:sx n="100" d="100"/>
          <a:sy n="100" d="100"/>
        </p:scale>
        <p:origin x="23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7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6422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e022f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e022f9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96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17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59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6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9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09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092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500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4081587" y="1567200"/>
            <a:ext cx="3495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title" idx="2"/>
          </p:nvPr>
        </p:nvSpPr>
        <p:spPr>
          <a:xfrm>
            <a:off x="1522800" y="1643400"/>
            <a:ext cx="2602800" cy="20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4088025" y="3174900"/>
            <a:ext cx="2861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6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3" name="Google Shape;13;p2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4" name="Google Shape;14;p2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6;p2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6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9" name="Google Shape;19;p2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2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" name="Google Shape;22;p2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CUSTOM_8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7"/>
          <p:cNvGrpSpPr/>
          <p:nvPr/>
        </p:nvGrpSpPr>
        <p:grpSpPr>
          <a:xfrm>
            <a:off x="-542478" y="-875362"/>
            <a:ext cx="10314178" cy="6894226"/>
            <a:chOff x="-542478" y="-875363"/>
            <a:chExt cx="10314178" cy="6894226"/>
          </a:xfrm>
        </p:grpSpPr>
        <p:grpSp>
          <p:nvGrpSpPr>
            <p:cNvPr id="26" name="Google Shape;26;p2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7" name="Google Shape;27;p2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27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30" name="Google Shape;30;p27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7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32;p27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33" name="Google Shape;33;p27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7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7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715050" y="445475"/>
            <a:ext cx="7713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title" idx="2"/>
          </p:nvPr>
        </p:nvSpPr>
        <p:spPr>
          <a:xfrm>
            <a:off x="491874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ubTitle" idx="1"/>
          </p:nvPr>
        </p:nvSpPr>
        <p:spPr>
          <a:xfrm>
            <a:off x="4918740" y="3752231"/>
            <a:ext cx="21105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 idx="3"/>
          </p:nvPr>
        </p:nvSpPr>
        <p:spPr>
          <a:xfrm>
            <a:off x="2114760" y="3448623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4"/>
          </p:nvPr>
        </p:nvSpPr>
        <p:spPr>
          <a:xfrm>
            <a:off x="2114765" y="3772749"/>
            <a:ext cx="21105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8"/>
          <p:cNvGrpSpPr/>
          <p:nvPr/>
        </p:nvGrpSpPr>
        <p:grpSpPr>
          <a:xfrm>
            <a:off x="6426825" y="4193900"/>
            <a:ext cx="3438125" cy="1776450"/>
            <a:chOff x="6426825" y="4193900"/>
            <a:chExt cx="3438125" cy="1776450"/>
          </a:xfrm>
        </p:grpSpPr>
        <p:sp>
          <p:nvSpPr>
            <p:cNvPr id="44" name="Google Shape;44;p28"/>
            <p:cNvSpPr/>
            <p:nvPr/>
          </p:nvSpPr>
          <p:spPr>
            <a:xfrm>
              <a:off x="8554550" y="45324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7178050" y="4193900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6426825" y="46530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8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48" name="Google Shape;48;p28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9" name="Google Shape;49;p28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8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" name="Google Shape;51;p28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8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53;p28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54" name="Google Shape;54;p28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8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28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7" name="Google Shape;57;p28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8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" name="Google Shape;59;p28"/>
          <p:cNvSpPr txBox="1">
            <a:spLocks noGrp="1"/>
          </p:cNvSpPr>
          <p:nvPr>
            <p:ph type="subTitle" idx="1"/>
          </p:nvPr>
        </p:nvSpPr>
        <p:spPr>
          <a:xfrm>
            <a:off x="1488600" y="1885475"/>
            <a:ext cx="61668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2"/>
          </p:nvPr>
        </p:nvSpPr>
        <p:spPr>
          <a:xfrm>
            <a:off x="3381600" y="2964850"/>
            <a:ext cx="23808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0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76" name="Google Shape;76;p30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77" name="Google Shape;77;p30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0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rgbClr val="FF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0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0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0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30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83" name="Google Shape;83;p30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0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0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1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89" name="Google Shape;89;p31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1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31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97" name="Google Shape;97;p31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1"/>
          <p:cNvSpPr txBox="1">
            <a:spLocks noGrp="1"/>
          </p:cNvSpPr>
          <p:nvPr>
            <p:ph type="ctrTitle"/>
          </p:nvPr>
        </p:nvSpPr>
        <p:spPr>
          <a:xfrm>
            <a:off x="715050" y="423523"/>
            <a:ext cx="77139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2"/>
          </p:nvPr>
        </p:nvSpPr>
        <p:spPr>
          <a:xfrm>
            <a:off x="615398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ubTitle" idx="1"/>
          </p:nvPr>
        </p:nvSpPr>
        <p:spPr>
          <a:xfrm>
            <a:off x="615406" y="176877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3"/>
          </p:nvPr>
        </p:nvSpPr>
        <p:spPr>
          <a:xfrm>
            <a:off x="615398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4"/>
          </p:nvPr>
        </p:nvSpPr>
        <p:spPr>
          <a:xfrm>
            <a:off x="615406" y="3762825"/>
            <a:ext cx="2464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 idx="5"/>
          </p:nvPr>
        </p:nvSpPr>
        <p:spPr>
          <a:xfrm>
            <a:off x="6419902" y="149760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subTitle" idx="6"/>
          </p:nvPr>
        </p:nvSpPr>
        <p:spPr>
          <a:xfrm>
            <a:off x="6185995" y="1768775"/>
            <a:ext cx="234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 idx="7"/>
          </p:nvPr>
        </p:nvSpPr>
        <p:spPr>
          <a:xfrm>
            <a:off x="6419902" y="3491650"/>
            <a:ext cx="2110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8"/>
          </p:nvPr>
        </p:nvSpPr>
        <p:spPr>
          <a:xfrm>
            <a:off x="6185995" y="3762825"/>
            <a:ext cx="2344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4287575" y="709350"/>
            <a:ext cx="39276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ctrTitle"/>
          </p:nvPr>
        </p:nvSpPr>
        <p:spPr>
          <a:xfrm>
            <a:off x="764885" y="2249854"/>
            <a:ext cx="2478300" cy="2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4"/>
          <p:cNvGrpSpPr/>
          <p:nvPr/>
        </p:nvGrpSpPr>
        <p:grpSpPr>
          <a:xfrm>
            <a:off x="-289875" y="-692762"/>
            <a:ext cx="10031725" cy="6347387"/>
            <a:chOff x="-289875" y="-692762"/>
            <a:chExt cx="10031725" cy="6347387"/>
          </a:xfrm>
        </p:grpSpPr>
        <p:grpSp>
          <p:nvGrpSpPr>
            <p:cNvPr id="122" name="Google Shape;122;p34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23" name="Google Shape;123;p34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4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34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34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28" name="Google Shape;128;p34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4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31" name="Google Shape;131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/>
          <a:lstStyle/>
          <a:p>
            <a:fld id="{75846BA4-091D-4426-8E24-B86102F0F2C4}" type="datetimeFigureOut">
              <a:rPr lang="en-US" smtClean="0"/>
              <a:pPr/>
              <a:t>09-Nov-21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B15D7E-1BE5-4782-AC68-A9E0551E0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e022f93d_0_0"/>
          <p:cNvSpPr txBox="1">
            <a:spLocks noGrp="1"/>
          </p:cNvSpPr>
          <p:nvPr>
            <p:ph type="title" idx="2"/>
          </p:nvPr>
        </p:nvSpPr>
        <p:spPr>
          <a:xfrm>
            <a:off x="2060850" y="1377125"/>
            <a:ext cx="5022300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lt1"/>
                </a:solidFill>
              </a:rPr>
              <a:t>Unit </a:t>
            </a:r>
            <a:r>
              <a:rPr lang="en-US" sz="6000" dirty="0">
                <a:solidFill>
                  <a:schemeClr val="lt1"/>
                </a:solidFill>
              </a:rPr>
              <a:t>8</a:t>
            </a:r>
            <a:endParaRPr sz="6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748677" cy="515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232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7897"/>
            <a:ext cx="7315200" cy="324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kinh-nghiem-du-lich-bristol-1 - Kinh nghiệm Du lịch Việt Nam">
            <a:extLst>
              <a:ext uri="{FF2B5EF4-FFF2-40B4-BE49-F238E27FC236}">
                <a16:creationId xmlns:a16="http://schemas.microsoft.com/office/drawing/2014/main" xmlns="" id="{5A4C0DDC-D65D-425B-A9FA-2A8BE47D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971550"/>
            <a:ext cx="38862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4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69434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59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subTitle" idx="1"/>
          </p:nvPr>
        </p:nvSpPr>
        <p:spPr>
          <a:xfrm>
            <a:off x="1152514" y="1896450"/>
            <a:ext cx="6838971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200" dirty="0">
                <a:latin typeface="Short Stack"/>
                <a:ea typeface="Short Stack"/>
                <a:cs typeface="Short Stack"/>
                <a:sym typeface="Short Stack"/>
              </a:rPr>
              <a:t>PRACTICE</a:t>
            </a:r>
            <a:endParaRPr sz="8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412" y="504825"/>
            <a:ext cx="8737873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67000" y="16573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 the banks close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0" y="196215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don’t use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219075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does Ricardo come from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49555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 you do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279737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takes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302895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does it take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0" y="333375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does this word mean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8600" y="363557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doesn’t do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4776"/>
            <a:ext cx="8763000" cy="342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562600" y="142875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is trying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165735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are they talking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62600" y="196215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219075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It’s getting / It is getting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241935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264795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I’m coming / I am coming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294977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are you getting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318135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 always gets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0" y="348615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33350"/>
            <a:ext cx="83820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3/ FOR or SINCE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1. I haven't phoned home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Christmas.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2. We've been here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nine o'clock.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3. I have worked for International House </a:t>
            </a:r>
            <a:r>
              <a:rPr lang="en-US" sz="1800" b="1" dirty="0" smtClean="0">
                <a:solidFill>
                  <a:srgbClr val="FF0000"/>
                </a:solidFill>
              </a:rPr>
              <a:t>FOR    </a:t>
            </a:r>
            <a:r>
              <a:rPr lang="en-US" sz="1800" dirty="0" smtClean="0"/>
              <a:t> more than eight years.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4. I haven't visited my home town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I left school.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5. I haven't been to the cinema </a:t>
            </a:r>
            <a:r>
              <a:rPr lang="en-US" sz="1800" b="1" dirty="0" smtClean="0">
                <a:solidFill>
                  <a:srgbClr val="FF0000"/>
                </a:solidFill>
              </a:rPr>
              <a:t>FOR</a:t>
            </a:r>
            <a:r>
              <a:rPr lang="en-US" sz="1800" dirty="0" smtClean="0"/>
              <a:t>     ages.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6. I have studied non-stop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9.15. 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7. I have had a driving licence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I was eighteen.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8. She hasn't had a day off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1999. 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9. Johan has been in England </a:t>
            </a:r>
            <a:r>
              <a:rPr lang="en-US" sz="1800" b="1" dirty="0" smtClean="0">
                <a:solidFill>
                  <a:srgbClr val="FF0000"/>
                </a:solidFill>
              </a:rPr>
              <a:t>FOR</a:t>
            </a:r>
            <a:r>
              <a:rPr lang="en-US" sz="1800" dirty="0" smtClean="0"/>
              <a:t>     more than two weeks now. </a:t>
            </a:r>
          </a:p>
          <a:p>
            <a:pPr fontAlgn="base">
              <a:lnSpc>
                <a:spcPct val="150000"/>
              </a:lnSpc>
            </a:pPr>
            <a:r>
              <a:rPr lang="en-US" sz="1800" dirty="0" smtClean="0"/>
              <a:t>	10. Peter has been my best friend </a:t>
            </a:r>
            <a:r>
              <a:rPr lang="en-US" sz="1800" b="1" dirty="0" smtClean="0">
                <a:solidFill>
                  <a:srgbClr val="FF0000"/>
                </a:solidFill>
              </a:rPr>
              <a:t>SINCE</a:t>
            </a:r>
            <a:r>
              <a:rPr lang="en-US" sz="1800" dirty="0" smtClean="0"/>
              <a:t> we were nine. 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191000" y="666750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7600" y="1123950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15000" y="1504950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62150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24400" y="2350457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40886" y="2738764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61357" y="3176002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09184" y="3573311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1092" y="3989032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62092" y="4386341"/>
            <a:ext cx="762000" cy="22860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7492"/>
            <a:ext cx="6780323" cy="465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590800" y="6667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Everybody is waiting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1200" y="8469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Are you listening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9993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Do you listen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11517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flows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62200" y="13041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is flowing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81200" y="14565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We usually grow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5000" y="16573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we aren’t growing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24200" y="19899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it is improving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62400" y="21423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She is staying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05000" y="22947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She always stays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10000" y="24471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 am starting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81200" y="28003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 am learning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81600" y="28003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is teaching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19400" y="29527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 finish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05000" y="31051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 am working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19400" y="32853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live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38600" y="34377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do your parents live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09800" y="35901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is looking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2600" y="35901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is staying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38400" y="39433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does your brother do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81400" y="40957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he isn’t working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95600" y="427595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 usually enjoy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76400" y="440055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 am not enjoying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9" grpId="0"/>
      <p:bldP spid="31" grpId="0"/>
      <p:bldP spid="34" grpId="0"/>
      <p:bldP spid="36" grpId="0"/>
      <p:bldP spid="38" grpId="0"/>
      <p:bldP spid="40" grpId="0"/>
      <p:bldP spid="42" grpId="0"/>
      <p:bldP spid="44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5750"/>
            <a:ext cx="44242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2"/>
          <p:cNvSpPr/>
          <p:nvPr/>
        </p:nvSpPr>
        <p:spPr>
          <a:xfrm>
            <a:off x="457200" y="15621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352800" y="24003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7200" y="37719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574014"/>
            <a:ext cx="3581400" cy="38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895350"/>
            <a:ext cx="4051300" cy="357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7772400" y="15049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76800" y="27813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6800" y="36957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82909"/>
            <a:ext cx="3762375" cy="442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09549"/>
            <a:ext cx="3453072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977" y="1647827"/>
            <a:ext cx="3188223" cy="313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381000" y="11239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95600" y="18669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19400" y="33337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1000" y="40767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95800" y="8953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14859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77000" y="24003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77000" y="33147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1400" y="3257550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ing</a:t>
            </a:r>
            <a:endParaRPr lang="en-US" sz="1100" dirty="0"/>
          </a:p>
        </p:txBody>
      </p:sp>
      <p:sp>
        <p:nvSpPr>
          <p:cNvPr id="14" name="Oval 13"/>
          <p:cNvSpPr/>
          <p:nvPr/>
        </p:nvSpPr>
        <p:spPr>
          <a:xfrm>
            <a:off x="4495800" y="45339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title"/>
          </p:nvPr>
        </p:nvSpPr>
        <p:spPr>
          <a:xfrm>
            <a:off x="5334000" y="666750"/>
            <a:ext cx="3810000" cy="373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Grammar: Present simple, present continuous, </a:t>
            </a:r>
            <a:br>
              <a:rPr lang="en-US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present perfect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Review</a:t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Mid-term test</a:t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>
            <a:spLocks noGrp="1"/>
          </p:cNvSpPr>
          <p:nvPr>
            <p:ph type="title" idx="2"/>
          </p:nvPr>
        </p:nvSpPr>
        <p:spPr>
          <a:xfrm>
            <a:off x="193040" y="1680590"/>
            <a:ext cx="4414383" cy="876691"/>
          </a:xfrm>
          <a:prstGeom prst="homePlate">
            <a:avLst>
              <a:gd name="adj" fmla="val 50000"/>
            </a:avLst>
          </a:prstGeom>
          <a:solidFill>
            <a:srgbClr val="F2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 smtClean="0">
                <a:latin typeface="Calibri"/>
                <a:sym typeface="Calibri"/>
              </a:rPr>
              <a:t>TABLE OF CONTENT</a:t>
            </a:r>
            <a:endParaRPr sz="3200" dirty="0"/>
          </a:p>
        </p:txBody>
      </p:sp>
      <p:grpSp>
        <p:nvGrpSpPr>
          <p:cNvPr id="148" name="Google Shape;148;p1"/>
          <p:cNvGrpSpPr/>
          <p:nvPr/>
        </p:nvGrpSpPr>
        <p:grpSpPr>
          <a:xfrm>
            <a:off x="5105400" y="1758091"/>
            <a:ext cx="125190" cy="127859"/>
            <a:chOff x="4676550" y="2160575"/>
            <a:chExt cx="51400" cy="52500"/>
          </a:xfrm>
        </p:grpSpPr>
        <p:sp>
          <p:nvSpPr>
            <p:cNvPr id="149" name="Google Shape;149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5105400" y="2215291"/>
            <a:ext cx="125190" cy="127859"/>
            <a:chOff x="4676550" y="2160575"/>
            <a:chExt cx="51400" cy="52500"/>
          </a:xfrm>
        </p:grpSpPr>
        <p:sp>
          <p:nvSpPr>
            <p:cNvPr id="153" name="Google Shape;153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"/>
          <p:cNvGrpSpPr/>
          <p:nvPr/>
        </p:nvGrpSpPr>
        <p:grpSpPr>
          <a:xfrm>
            <a:off x="5105400" y="3129691"/>
            <a:ext cx="125190" cy="127859"/>
            <a:chOff x="4676550" y="2160575"/>
            <a:chExt cx="51400" cy="52500"/>
          </a:xfrm>
        </p:grpSpPr>
        <p:sp>
          <p:nvSpPr>
            <p:cNvPr id="157" name="Google Shape;157;p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/>
        </p:nvSpPr>
        <p:spPr>
          <a:xfrm>
            <a:off x="1996910" y="1409132"/>
            <a:ext cx="5150179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200" b="0" i="0" u="none" strike="noStrike" cap="none" dirty="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THANKS!</a:t>
            </a:r>
            <a:endParaRPr sz="8200" b="0" i="0" u="none" strike="noStrike" cap="none" dirty="0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/>
        </p:nvSpPr>
        <p:spPr>
          <a:xfrm>
            <a:off x="1143000" y="1276350"/>
            <a:ext cx="6674179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200" dirty="0" smtClean="0">
                <a:solidFill>
                  <a:srgbClr val="C00000"/>
                </a:solidFill>
                <a:latin typeface="Short Stack"/>
                <a:ea typeface="Short Stack"/>
                <a:cs typeface="Short Stack"/>
                <a:sym typeface="Short Stack"/>
              </a:rPr>
              <a:t>HOMEWORK</a:t>
            </a:r>
            <a:endParaRPr sz="8200" b="0" i="0" u="none" strike="noStrike" cap="none" dirty="0">
              <a:solidFill>
                <a:srgbClr val="C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  <p:extLst>
      <p:ext uri="{BB962C8B-B14F-4D97-AF65-F5344CB8AC3E}">
        <p14:creationId xmlns:p14="http://schemas.microsoft.com/office/powerpoint/2010/main" val="15503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167" y="438150"/>
            <a:ext cx="855903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Oval 3"/>
          <p:cNvSpPr/>
          <p:nvPr/>
        </p:nvSpPr>
        <p:spPr>
          <a:xfrm>
            <a:off x="838200" y="19431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67000" y="28003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37147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29200" y="21145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58000" y="30289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29200" y="38671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33351"/>
            <a:ext cx="4019550" cy="285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2343150"/>
            <a:ext cx="48482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>
          <a:xfrm>
            <a:off x="7162800" y="27813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19600" y="44577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" y="133350"/>
            <a:ext cx="52006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308334"/>
            <a:ext cx="4229100" cy="245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7086600" y="16383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6600" y="26479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86600" y="33147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6" y="1352550"/>
            <a:ext cx="3515009" cy="3400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33350"/>
            <a:ext cx="52292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Oval 16"/>
          <p:cNvSpPr/>
          <p:nvPr/>
        </p:nvSpPr>
        <p:spPr>
          <a:xfrm>
            <a:off x="3886200" y="7429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86200" y="18669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29400" y="74295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29400" y="2171700"/>
            <a:ext cx="381000" cy="17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subTitle" idx="1"/>
          </p:nvPr>
        </p:nvSpPr>
        <p:spPr>
          <a:xfrm>
            <a:off x="304800" y="1962150"/>
            <a:ext cx="85344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200" dirty="0" smtClean="0">
                <a:latin typeface="Short Stack"/>
                <a:sym typeface="Short Stack"/>
              </a:rPr>
              <a:t>GRAMMAR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347C12-103E-41C5-AF04-5B94E3FA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385050"/>
            <a:ext cx="7713900" cy="434100"/>
          </a:xfrm>
        </p:spPr>
        <p:txBody>
          <a:bodyPr/>
          <a:lstStyle/>
          <a:p>
            <a:r>
              <a:rPr lang="vi-VN" sz="3200" dirty="0"/>
              <a:t>1. Present Simple Tense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8FB507A-D214-4B76-A429-EADF4B8BC05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0" y="895350"/>
            <a:ext cx="4876800" cy="399900"/>
          </a:xfrm>
        </p:spPr>
        <p:txBody>
          <a:bodyPr/>
          <a:lstStyle/>
          <a:p>
            <a:r>
              <a:rPr lang="vi-VN" sz="2000" dirty="0"/>
              <a:t>a. How to form Present Simple Tense </a:t>
            </a: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94E2B158-762F-4501-8668-F8526DDD6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04950"/>
            <a:ext cx="8688450" cy="1143000"/>
          </a:xfrm>
        </p:spPr>
        <p:txBody>
          <a:bodyPr/>
          <a:lstStyle/>
          <a:p>
            <a:pPr algn="l"/>
            <a:r>
              <a:rPr lang="vi-VN" sz="1600" dirty="0"/>
              <a:t>- In the Simple Present,</a:t>
            </a:r>
            <a:r>
              <a:rPr lang="en-US" sz="1600" dirty="0"/>
              <a:t> most regular verbs use the root form. </a:t>
            </a:r>
          </a:p>
          <a:p>
            <a:pPr algn="l"/>
            <a:r>
              <a:rPr lang="en-US" sz="1600" dirty="0">
                <a:solidFill>
                  <a:srgbClr val="FF0000"/>
                </a:solidFill>
              </a:rPr>
              <a:t>	</a:t>
            </a:r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dirty="0"/>
              <a:t> except in the third-person singular (which ends in </a:t>
            </a:r>
            <a:r>
              <a:rPr lang="en-US" sz="1600" b="1" dirty="0">
                <a:solidFill>
                  <a:srgbClr val="FF0000"/>
                </a:solidFill>
              </a:rPr>
              <a:t>–s</a:t>
            </a:r>
            <a:r>
              <a:rPr lang="en-US" sz="1600" dirty="0"/>
              <a:t>).</a:t>
            </a:r>
          </a:p>
          <a:p>
            <a:pPr algn="l"/>
            <a:r>
              <a:rPr lang="en-US" sz="1600" i="1" dirty="0"/>
              <a:t>Example: </a:t>
            </a:r>
            <a:r>
              <a:rPr lang="en-US" sz="1600" dirty="0"/>
              <a:t>he want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b="1" dirty="0"/>
              <a:t>,</a:t>
            </a:r>
            <a:r>
              <a:rPr lang="en-US" sz="1600" dirty="0"/>
              <a:t> she need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dirty="0"/>
              <a:t>, he give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dirty="0"/>
              <a:t>, she think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</a:p>
          <a:p>
            <a:pPr algn="l"/>
            <a:r>
              <a:rPr lang="en-US" sz="1600" dirty="0">
                <a:solidFill>
                  <a:srgbClr val="323C50"/>
                </a:solidFill>
              </a:rPr>
              <a:t>- Negative and question forms use </a:t>
            </a:r>
            <a:r>
              <a:rPr lang="en-US" sz="1600" b="1" dirty="0">
                <a:solidFill>
                  <a:srgbClr val="FF0000"/>
                </a:solidFill>
              </a:rPr>
              <a:t>DOES</a:t>
            </a:r>
            <a:r>
              <a:rPr lang="en-US" sz="1600" dirty="0">
                <a:solidFill>
                  <a:srgbClr val="323C50"/>
                </a:solidFill>
              </a:rPr>
              <a:t> (= the third person of the auxiliary ‘DO’)                     + the infinitive of the verb</a:t>
            </a:r>
          </a:p>
          <a:p>
            <a:pPr algn="l"/>
            <a:r>
              <a:rPr lang="en-US" sz="1600" i="1" dirty="0">
                <a:solidFill>
                  <a:srgbClr val="323C50"/>
                </a:solidFill>
              </a:rPr>
              <a:t>Example:</a:t>
            </a:r>
          </a:p>
        </p:txBody>
      </p:sp>
      <p:pic>
        <p:nvPicPr>
          <p:cNvPr id="1026" name="Picture 2" descr="Car Buying, Reenvisioned: More Like Shopping for Apple Gadgets, Ice Cream,  or a Date | TIME.com | Ice cream, Sweet stories, Ice cream van">
            <a:extLst>
              <a:ext uri="{FF2B5EF4-FFF2-40B4-BE49-F238E27FC236}">
                <a16:creationId xmlns:a16="http://schemas.microsoft.com/office/drawing/2014/main" xmlns="" id="{5857D307-2228-4413-84D4-EFB84813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76550"/>
            <a:ext cx="2514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C665F1-3D4B-4B67-9DE4-1AB6FCD6855E}"/>
              </a:ext>
            </a:extLst>
          </p:cNvPr>
          <p:cNvSpPr txBox="1"/>
          <p:nvPr/>
        </p:nvSpPr>
        <p:spPr>
          <a:xfrm>
            <a:off x="457200" y="4626173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23C50"/>
                </a:solidFill>
              </a:rPr>
              <a:t>He want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dirty="0">
                <a:solidFill>
                  <a:srgbClr val="323C50"/>
                </a:solidFill>
              </a:rPr>
              <a:t> ice-cream.</a:t>
            </a:r>
            <a:endParaRPr lang="en-US" sz="1600" dirty="0"/>
          </a:p>
        </p:txBody>
      </p:sp>
      <p:pic>
        <p:nvPicPr>
          <p:cNvPr id="1028" name="Picture 4" descr="he like strawberry so much 🥰🥰😙: aww">
            <a:extLst>
              <a:ext uri="{FF2B5EF4-FFF2-40B4-BE49-F238E27FC236}">
                <a16:creationId xmlns:a16="http://schemas.microsoft.com/office/drawing/2014/main" xmlns="" id="{D3298E50-BDE9-49FB-A95A-D1217BDFD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7" y="2283023"/>
            <a:ext cx="1757363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922A098-0DB4-47BC-A651-4604D6F56CB3}"/>
              </a:ext>
            </a:extLst>
          </p:cNvPr>
          <p:cNvSpPr txBox="1"/>
          <p:nvPr/>
        </p:nvSpPr>
        <p:spPr>
          <a:xfrm>
            <a:off x="2971800" y="4629150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Does</a:t>
            </a:r>
            <a:r>
              <a:rPr lang="en-US" sz="1600" dirty="0">
                <a:solidFill>
                  <a:srgbClr val="323C50"/>
                </a:solidFill>
              </a:rPr>
              <a:t> he want strawberry?</a:t>
            </a:r>
            <a:endParaRPr lang="en-US" sz="1600" dirty="0"/>
          </a:p>
        </p:txBody>
      </p:sp>
      <p:pic>
        <p:nvPicPr>
          <p:cNvPr id="1030" name="Picture 6" descr="Vanila là gì? Vani được làm từ gì, có bao nhiêu dạng, và công dụng">
            <a:extLst>
              <a:ext uri="{FF2B5EF4-FFF2-40B4-BE49-F238E27FC236}">
                <a16:creationId xmlns:a16="http://schemas.microsoft.com/office/drawing/2014/main" xmlns="" id="{829D80ED-718D-43FA-AFBE-46CA7B7D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0" y="2857500"/>
            <a:ext cx="283464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DBE7BF1-BCA7-40C2-A238-084335356E27}"/>
              </a:ext>
            </a:extLst>
          </p:cNvPr>
          <p:cNvSpPr txBox="1"/>
          <p:nvPr/>
        </p:nvSpPr>
        <p:spPr>
          <a:xfrm>
            <a:off x="6019800" y="46291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23C50"/>
                </a:solidFill>
              </a:rPr>
              <a:t>He </a:t>
            </a:r>
            <a:r>
              <a:rPr lang="en-US" sz="1600" b="1" dirty="0">
                <a:solidFill>
                  <a:srgbClr val="FF0000"/>
                </a:solidFill>
              </a:rPr>
              <a:t>does</a:t>
            </a:r>
            <a:r>
              <a:rPr lang="en-US" sz="1600" dirty="0">
                <a:solidFill>
                  <a:srgbClr val="323C50"/>
                </a:solidFill>
              </a:rPr>
              <a:t> not want vanilla.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97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7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347C12-103E-41C5-AF04-5B94E3FA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385050"/>
            <a:ext cx="7713900" cy="434100"/>
          </a:xfrm>
        </p:spPr>
        <p:txBody>
          <a:bodyPr/>
          <a:lstStyle/>
          <a:p>
            <a:r>
              <a:rPr lang="vi-VN" sz="3200" dirty="0"/>
              <a:t>1. Present Simple Tense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8FB507A-D214-4B76-A429-EADF4B8BC05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0" y="895350"/>
            <a:ext cx="4876800" cy="399900"/>
          </a:xfrm>
        </p:spPr>
        <p:txBody>
          <a:bodyPr/>
          <a:lstStyle/>
          <a:p>
            <a:r>
              <a:rPr lang="vi-VN" sz="2000" dirty="0"/>
              <a:t>a. How to form Present Simple Tense </a:t>
            </a: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94E2B158-762F-4501-8668-F8526DDD6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04950"/>
            <a:ext cx="8688450" cy="1276500"/>
          </a:xfrm>
        </p:spPr>
        <p:txBody>
          <a:bodyPr/>
          <a:lstStyle/>
          <a:p>
            <a:pPr algn="l"/>
            <a:r>
              <a:rPr lang="vi-VN" sz="1600" dirty="0"/>
              <a:t>- </a:t>
            </a:r>
            <a:r>
              <a:rPr lang="en-US" sz="1600" dirty="0"/>
              <a:t>Verbs ending in </a:t>
            </a:r>
            <a:r>
              <a:rPr lang="en-US" sz="1600" b="1" dirty="0">
                <a:solidFill>
                  <a:srgbClr val="FF0000"/>
                </a:solidFill>
              </a:rPr>
              <a:t>–y</a:t>
            </a:r>
            <a:r>
              <a:rPr lang="en-US" sz="1600" dirty="0"/>
              <a:t>: the third person changes the </a:t>
            </a:r>
            <a:r>
              <a:rPr lang="en-US" sz="1600" b="1" dirty="0">
                <a:solidFill>
                  <a:srgbClr val="FF0000"/>
                </a:solidFill>
              </a:rPr>
              <a:t>–y </a:t>
            </a:r>
            <a:r>
              <a:rPr lang="en-US" sz="1600" dirty="0"/>
              <a:t>to </a:t>
            </a:r>
            <a:r>
              <a:rPr lang="en-US" sz="1600" b="1" dirty="0">
                <a:solidFill>
                  <a:srgbClr val="FF0000"/>
                </a:solidFill>
              </a:rPr>
              <a:t>–</a:t>
            </a:r>
            <a:r>
              <a:rPr lang="en-US" sz="1600" b="1" dirty="0" err="1">
                <a:solidFill>
                  <a:srgbClr val="FF0000"/>
                </a:solidFill>
              </a:rPr>
              <a:t>ies</a:t>
            </a:r>
            <a:r>
              <a:rPr lang="en-US" sz="1600" dirty="0"/>
              <a:t>: </a:t>
            </a:r>
          </a:p>
          <a:p>
            <a:pPr algn="l"/>
            <a:r>
              <a:rPr lang="en-US" sz="1600" i="1" dirty="0">
                <a:solidFill>
                  <a:srgbClr val="323C50"/>
                </a:solidFill>
              </a:rPr>
              <a:t>		Example: </a:t>
            </a:r>
            <a:r>
              <a:rPr lang="en-US" sz="1600" dirty="0">
                <a:solidFill>
                  <a:srgbClr val="323C50"/>
                </a:solidFill>
              </a:rPr>
              <a:t>fly --&gt; fl</a:t>
            </a:r>
            <a:r>
              <a:rPr lang="en-US" sz="1600" b="1" dirty="0">
                <a:solidFill>
                  <a:srgbClr val="FF0000"/>
                </a:solidFill>
              </a:rPr>
              <a:t>ies</a:t>
            </a:r>
            <a:r>
              <a:rPr lang="en-US" sz="1600" dirty="0">
                <a:solidFill>
                  <a:srgbClr val="323C50"/>
                </a:solidFill>
              </a:rPr>
              <a:t>; cry --&gt; cr</a:t>
            </a:r>
            <a:r>
              <a:rPr lang="en-US" sz="1600" b="1" dirty="0">
                <a:solidFill>
                  <a:srgbClr val="FF0000"/>
                </a:solidFill>
              </a:rPr>
              <a:t>ies</a:t>
            </a:r>
            <a:r>
              <a:rPr lang="en-US" sz="1600" dirty="0">
                <a:solidFill>
                  <a:srgbClr val="323C50"/>
                </a:solidFill>
              </a:rPr>
              <a:t>…</a:t>
            </a:r>
          </a:p>
          <a:p>
            <a:pPr algn="l"/>
            <a:r>
              <a:rPr lang="en-US" sz="1600" b="1" dirty="0">
                <a:solidFill>
                  <a:srgbClr val="FF0000"/>
                </a:solidFill>
              </a:rPr>
              <a:t>Exception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/>
              <a:t>if there is a vowel before the </a:t>
            </a:r>
            <a:r>
              <a:rPr lang="en-US" sz="1600" b="1" dirty="0">
                <a:solidFill>
                  <a:srgbClr val="FF0000"/>
                </a:solidFill>
              </a:rPr>
              <a:t>–y</a:t>
            </a:r>
            <a:r>
              <a:rPr lang="en-US" sz="1600" dirty="0"/>
              <a:t>:</a:t>
            </a:r>
          </a:p>
          <a:p>
            <a:pPr algn="l"/>
            <a:r>
              <a:rPr lang="en-US" sz="1600" i="1" dirty="0"/>
              <a:t>		Example: </a:t>
            </a:r>
            <a:r>
              <a:rPr lang="en-US" sz="1600" dirty="0"/>
              <a:t>play --&gt; play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dirty="0"/>
              <a:t>; pray --&gt; pray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dirty="0"/>
              <a:t>…</a:t>
            </a:r>
            <a:endParaRPr lang="en-US" sz="1600" b="1" dirty="0">
              <a:solidFill>
                <a:srgbClr val="FF0000"/>
              </a:solidFill>
            </a:endParaRPr>
          </a:p>
          <a:p>
            <a:pPr marL="114300" indent="0" algn="l"/>
            <a:r>
              <a:rPr lang="en-US" sz="1600" dirty="0">
                <a:solidFill>
                  <a:srgbClr val="323C50"/>
                </a:solidFill>
              </a:rPr>
              <a:t>- Add </a:t>
            </a:r>
            <a:r>
              <a:rPr lang="en-US" sz="1600" b="1" dirty="0">
                <a:solidFill>
                  <a:srgbClr val="FF0000"/>
                </a:solidFill>
              </a:rPr>
              <a:t>–es </a:t>
            </a:r>
            <a:r>
              <a:rPr lang="en-US" sz="1600" dirty="0">
                <a:solidFill>
                  <a:srgbClr val="323C50"/>
                </a:solidFill>
              </a:rPr>
              <a:t>to verbs ending in: </a:t>
            </a:r>
            <a:r>
              <a:rPr lang="en-US" sz="1600" b="1" dirty="0">
                <a:solidFill>
                  <a:srgbClr val="FF0000"/>
                </a:solidFill>
              </a:rPr>
              <a:t>-ss</a:t>
            </a:r>
            <a:r>
              <a:rPr lang="en-US" sz="1600" dirty="0">
                <a:solidFill>
                  <a:srgbClr val="323C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-x</a:t>
            </a:r>
            <a:r>
              <a:rPr lang="en-US" sz="1600" dirty="0">
                <a:solidFill>
                  <a:srgbClr val="323C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-</a:t>
            </a:r>
            <a:r>
              <a:rPr lang="en-US" sz="1600" b="1" dirty="0" err="1">
                <a:solidFill>
                  <a:srgbClr val="FF0000"/>
                </a:solidFill>
              </a:rPr>
              <a:t>sh</a:t>
            </a:r>
            <a:r>
              <a:rPr lang="en-US" sz="1600" dirty="0">
                <a:solidFill>
                  <a:srgbClr val="323C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-</a:t>
            </a:r>
            <a:r>
              <a:rPr lang="en-US" sz="1600" b="1" dirty="0" err="1" smtClean="0">
                <a:solidFill>
                  <a:srgbClr val="FF0000"/>
                </a:solidFill>
              </a:rPr>
              <a:t>ch</a:t>
            </a:r>
            <a:r>
              <a:rPr lang="en-US" sz="1600" b="1" dirty="0" smtClean="0">
                <a:solidFill>
                  <a:srgbClr val="FF0000"/>
                </a:solidFill>
              </a:rPr>
              <a:t>, o, </a:t>
            </a:r>
            <a:endParaRPr lang="en-US" sz="1600" b="1" dirty="0">
              <a:solidFill>
                <a:srgbClr val="FF0000"/>
              </a:solidFill>
            </a:endParaRPr>
          </a:p>
          <a:p>
            <a:pPr marL="114300" indent="0" algn="l"/>
            <a:r>
              <a:rPr lang="en-US" sz="1600" i="1" dirty="0"/>
              <a:t>	Example: </a:t>
            </a:r>
            <a:r>
              <a:rPr lang="en-US" sz="1600" dirty="0"/>
              <a:t>he pass</a:t>
            </a:r>
            <a:r>
              <a:rPr lang="en-US" sz="1600" b="1" dirty="0">
                <a:solidFill>
                  <a:srgbClr val="FF0000"/>
                </a:solidFill>
              </a:rPr>
              <a:t>es</a:t>
            </a:r>
            <a:r>
              <a:rPr lang="en-US" sz="1600" dirty="0"/>
              <a:t>; she catch</a:t>
            </a:r>
            <a:r>
              <a:rPr lang="en-US" sz="1600" b="1" dirty="0">
                <a:solidFill>
                  <a:srgbClr val="FF0000"/>
                </a:solidFill>
              </a:rPr>
              <a:t>es</a:t>
            </a:r>
            <a:r>
              <a:rPr lang="en-US" sz="1600" dirty="0"/>
              <a:t>; he fix</a:t>
            </a:r>
            <a:r>
              <a:rPr lang="en-US" sz="1600" b="1" dirty="0">
                <a:solidFill>
                  <a:srgbClr val="FF0000"/>
                </a:solidFill>
              </a:rPr>
              <a:t>es</a:t>
            </a:r>
            <a:r>
              <a:rPr lang="en-US" sz="1600" dirty="0"/>
              <a:t>; it push</a:t>
            </a:r>
            <a:r>
              <a:rPr lang="en-US" sz="1600" b="1" dirty="0">
                <a:solidFill>
                  <a:srgbClr val="FF0000"/>
                </a:solidFill>
              </a:rPr>
              <a:t>es</a:t>
            </a:r>
            <a:r>
              <a:rPr lang="en-US" sz="1600" dirty="0"/>
              <a:t>…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xmlns="" id="{7ED29126-F584-4F29-B484-5AFAFEBE7B80}"/>
              </a:ext>
            </a:extLst>
          </p:cNvPr>
          <p:cNvSpPr txBox="1">
            <a:spLocks/>
          </p:cNvSpPr>
          <p:nvPr/>
        </p:nvSpPr>
        <p:spPr>
          <a:xfrm>
            <a:off x="0" y="2857650"/>
            <a:ext cx="48768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Red Hat Text"/>
              <a:buNone/>
              <a:defRPr sz="18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</a:t>
            </a:r>
            <a:r>
              <a:rPr lang="vi-VN" sz="2000" dirty="0"/>
              <a:t>. </a:t>
            </a:r>
            <a:r>
              <a:rPr lang="en-US" sz="2000" dirty="0"/>
              <a:t>The </a:t>
            </a:r>
            <a:r>
              <a:rPr lang="vi-VN" sz="2000" dirty="0"/>
              <a:t>Present Simple Tense</a:t>
            </a:r>
            <a:r>
              <a:rPr lang="en-US" sz="2000" dirty="0"/>
              <a:t> is used</a:t>
            </a:r>
            <a:r>
              <a:rPr lang="vi-VN" sz="2000" dirty="0"/>
              <a:t> </a:t>
            </a:r>
            <a:endParaRPr lang="en-US" sz="2000" dirty="0"/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xmlns="" id="{BD7E589C-8BF7-43E1-AD52-EDF4344132B1}"/>
              </a:ext>
            </a:extLst>
          </p:cNvPr>
          <p:cNvSpPr txBox="1">
            <a:spLocks/>
          </p:cNvSpPr>
          <p:nvPr/>
        </p:nvSpPr>
        <p:spPr>
          <a:xfrm>
            <a:off x="0" y="3257550"/>
            <a:ext cx="8688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vi-VN" sz="1600" dirty="0"/>
              <a:t>- </a:t>
            </a:r>
            <a:r>
              <a:rPr lang="en-US" sz="1600" dirty="0"/>
              <a:t>To express </a:t>
            </a:r>
            <a:r>
              <a:rPr lang="en-US" sz="1600" dirty="0" err="1"/>
              <a:t>sth</a:t>
            </a:r>
            <a:r>
              <a:rPr lang="en-US" sz="1600" dirty="0"/>
              <a:t> that </a:t>
            </a:r>
            <a:r>
              <a:rPr lang="en-US" sz="1600" dirty="0">
                <a:solidFill>
                  <a:srgbClr val="323C50"/>
                </a:solidFill>
              </a:rPr>
              <a:t>happens regularly</a:t>
            </a:r>
            <a:r>
              <a:rPr lang="en-US" sz="1600" dirty="0"/>
              <a:t>, repeated actions in the present:  </a:t>
            </a:r>
          </a:p>
          <a:p>
            <a:pPr algn="l"/>
            <a:r>
              <a:rPr lang="en-US" sz="1600" i="1" dirty="0">
                <a:solidFill>
                  <a:srgbClr val="323C50"/>
                </a:solidFill>
              </a:rPr>
              <a:t>		Example: </a:t>
            </a:r>
            <a:r>
              <a:rPr lang="en-US" sz="1600" dirty="0">
                <a:solidFill>
                  <a:srgbClr val="323C50"/>
                </a:solidFill>
              </a:rPr>
              <a:t>I </a:t>
            </a:r>
            <a:r>
              <a:rPr lang="en-US" sz="1600" b="1" dirty="0">
                <a:solidFill>
                  <a:srgbClr val="FF0000"/>
                </a:solidFill>
              </a:rPr>
              <a:t>play</a:t>
            </a:r>
            <a:r>
              <a:rPr lang="en-US" sz="1600" dirty="0">
                <a:solidFill>
                  <a:srgbClr val="323C50"/>
                </a:solidFill>
              </a:rPr>
              <a:t> football every weekend.</a:t>
            </a:r>
          </a:p>
          <a:p>
            <a:pPr marL="114300" indent="0" algn="l"/>
            <a:r>
              <a:rPr lang="en-US" sz="1600" dirty="0">
                <a:solidFill>
                  <a:srgbClr val="323C50"/>
                </a:solidFill>
              </a:rPr>
              <a:t>- We often use adverbs of frequency like sometimes, always and never:</a:t>
            </a:r>
            <a:endParaRPr lang="en-US" sz="1600" b="1" dirty="0">
              <a:solidFill>
                <a:srgbClr val="323C50"/>
              </a:solidFill>
            </a:endParaRPr>
          </a:p>
          <a:p>
            <a:pPr marL="114300" indent="0" algn="l"/>
            <a:r>
              <a:rPr lang="en-US" sz="1600" i="1" dirty="0"/>
              <a:t>	Example: </a:t>
            </a:r>
            <a:r>
              <a:rPr lang="en-US" sz="1600" dirty="0"/>
              <a:t>I </a:t>
            </a:r>
            <a:r>
              <a:rPr lang="en-US" sz="1600" b="1" dirty="0">
                <a:solidFill>
                  <a:srgbClr val="FF0000"/>
                </a:solidFill>
              </a:rPr>
              <a:t>sometimes</a:t>
            </a:r>
            <a:r>
              <a:rPr lang="en-US" sz="1600" dirty="0"/>
              <a:t> go to the cinema.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Wallpaper play, football, ball images for desktop, section спорт - download">
            <a:extLst>
              <a:ext uri="{FF2B5EF4-FFF2-40B4-BE49-F238E27FC236}">
                <a16:creationId xmlns:a16="http://schemas.microsoft.com/office/drawing/2014/main" xmlns="" id="{25735840-F49A-431F-A9FB-47A05A46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14068"/>
            <a:ext cx="2438400" cy="15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t the cinema: ESL/EFL Lesson Plan and Worksheet">
            <a:extLst>
              <a:ext uri="{FF2B5EF4-FFF2-40B4-BE49-F238E27FC236}">
                <a16:creationId xmlns:a16="http://schemas.microsoft.com/office/drawing/2014/main" xmlns="" id="{E54C2F1D-EF98-432B-A1F0-F221D50E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56625"/>
            <a:ext cx="2256632" cy="15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11" grpId="0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347C12-103E-41C5-AF04-5B94E3FA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385050"/>
            <a:ext cx="7713900" cy="434100"/>
          </a:xfrm>
        </p:spPr>
        <p:txBody>
          <a:bodyPr/>
          <a:lstStyle/>
          <a:p>
            <a:r>
              <a:rPr lang="vi-VN" sz="3200" dirty="0"/>
              <a:t>1. Present Simple Tense</a:t>
            </a: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xmlns="" id="{7ED29126-F584-4F29-B484-5AFAFEBE7B80}"/>
              </a:ext>
            </a:extLst>
          </p:cNvPr>
          <p:cNvSpPr txBox="1">
            <a:spLocks/>
          </p:cNvSpPr>
          <p:nvPr/>
        </p:nvSpPr>
        <p:spPr>
          <a:xfrm>
            <a:off x="0" y="895350"/>
            <a:ext cx="48768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Red Hat Text"/>
              <a:buNone/>
              <a:defRPr sz="18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</a:t>
            </a:r>
            <a:r>
              <a:rPr lang="vi-VN" sz="2000" dirty="0"/>
              <a:t>. </a:t>
            </a:r>
            <a:r>
              <a:rPr lang="en-US" sz="2000" dirty="0"/>
              <a:t>The </a:t>
            </a:r>
            <a:r>
              <a:rPr lang="vi-VN" sz="2000" dirty="0"/>
              <a:t>Present Simple Tense</a:t>
            </a:r>
            <a:r>
              <a:rPr lang="en-US" sz="2000" dirty="0"/>
              <a:t> is used</a:t>
            </a:r>
            <a:r>
              <a:rPr lang="vi-VN" sz="2000" dirty="0"/>
              <a:t> </a:t>
            </a:r>
            <a:endParaRPr lang="en-US" sz="2000" dirty="0"/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xmlns="" id="{BD7E589C-8BF7-43E1-AD52-EDF4344132B1}"/>
              </a:ext>
            </a:extLst>
          </p:cNvPr>
          <p:cNvSpPr txBox="1">
            <a:spLocks/>
          </p:cNvSpPr>
          <p:nvPr/>
        </p:nvSpPr>
        <p:spPr>
          <a:xfrm>
            <a:off x="0" y="1352550"/>
            <a:ext cx="86884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vi-VN" sz="1600" dirty="0"/>
              <a:t>- </a:t>
            </a:r>
            <a:r>
              <a:rPr lang="en-US" sz="1600" dirty="0"/>
              <a:t>To express general truths, or unchanging situations, emotions and wishes:  </a:t>
            </a:r>
          </a:p>
          <a:p>
            <a:pPr algn="l"/>
            <a:r>
              <a:rPr lang="en-US" sz="1600" i="1" dirty="0">
                <a:solidFill>
                  <a:srgbClr val="323C50"/>
                </a:solidFill>
              </a:rPr>
              <a:t>		Example: 	</a:t>
            </a:r>
            <a:r>
              <a:rPr lang="en-US" sz="1600" b="1" dirty="0">
                <a:solidFill>
                  <a:srgbClr val="323C50"/>
                </a:solidFill>
              </a:rPr>
              <a:t>London is a large city. </a:t>
            </a:r>
            <a:r>
              <a:rPr lang="en-US" sz="1600" dirty="0">
                <a:solidFill>
                  <a:srgbClr val="323C50"/>
                </a:solidFill>
              </a:rPr>
              <a:t>(general truth)</a:t>
            </a:r>
            <a:endParaRPr lang="en-US" sz="1600" i="1" dirty="0">
              <a:solidFill>
                <a:srgbClr val="323C50"/>
              </a:solidFill>
            </a:endParaRPr>
          </a:p>
          <a:p>
            <a:pPr algn="l"/>
            <a:r>
              <a:rPr lang="en-US" sz="1600" i="1" dirty="0">
                <a:solidFill>
                  <a:srgbClr val="323C50"/>
                </a:solidFill>
              </a:rPr>
              <a:t>			</a:t>
            </a:r>
            <a:r>
              <a:rPr lang="en-US" sz="1600" b="1" dirty="0">
                <a:solidFill>
                  <a:srgbClr val="323C50"/>
                </a:solidFill>
              </a:rPr>
              <a:t>I work in London. </a:t>
            </a:r>
            <a:r>
              <a:rPr lang="en-US" sz="1600" dirty="0">
                <a:solidFill>
                  <a:srgbClr val="323C50"/>
                </a:solidFill>
              </a:rPr>
              <a:t>(unchanging situation)</a:t>
            </a:r>
          </a:p>
          <a:p>
            <a:pPr marL="114300" indent="0" algn="l"/>
            <a:r>
              <a:rPr lang="en-US" sz="1600" dirty="0">
                <a:solidFill>
                  <a:srgbClr val="323C50"/>
                </a:solidFill>
              </a:rPr>
              <a:t>- To express future time, after some conjunctions: </a:t>
            </a:r>
            <a:r>
              <a:rPr lang="en-US" sz="1600" b="1" dirty="0">
                <a:solidFill>
                  <a:srgbClr val="FF0000"/>
                </a:solidFill>
              </a:rPr>
              <a:t>after</a:t>
            </a:r>
            <a:r>
              <a:rPr lang="en-US" sz="1600" dirty="0">
                <a:solidFill>
                  <a:srgbClr val="323C50"/>
                </a:solidFill>
              </a:rPr>
              <a:t>, </a:t>
            </a:r>
            <a:r>
              <a:rPr lang="en-US" sz="1600" b="1" dirty="0">
                <a:solidFill>
                  <a:srgbClr val="FF0000"/>
                </a:solidFill>
              </a:rPr>
              <a:t>when</a:t>
            </a:r>
            <a:r>
              <a:rPr lang="en-US" sz="1600" dirty="0">
                <a:solidFill>
                  <a:srgbClr val="323C50"/>
                </a:solidFill>
              </a:rPr>
              <a:t>, </a:t>
            </a:r>
            <a:r>
              <a:rPr lang="en-US" sz="1600" b="1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rgbClr val="323C50"/>
                </a:solidFill>
              </a:rPr>
              <a:t>, </a:t>
            </a:r>
            <a:r>
              <a:rPr lang="en-US" sz="1600" b="1" dirty="0">
                <a:solidFill>
                  <a:srgbClr val="FF0000"/>
                </a:solidFill>
              </a:rPr>
              <a:t>as soon as</a:t>
            </a:r>
            <a:r>
              <a:rPr lang="en-US" sz="1600" dirty="0">
                <a:solidFill>
                  <a:srgbClr val="323C50"/>
                </a:solidFill>
              </a:rPr>
              <a:t>, </a:t>
            </a:r>
            <a:r>
              <a:rPr lang="en-US" sz="1600" b="1" dirty="0">
                <a:solidFill>
                  <a:srgbClr val="FF0000"/>
                </a:solidFill>
              </a:rPr>
              <a:t>until</a:t>
            </a:r>
            <a:r>
              <a:rPr lang="en-US" sz="1600" dirty="0">
                <a:solidFill>
                  <a:srgbClr val="323C50"/>
                </a:solidFill>
              </a:rPr>
              <a:t>:</a:t>
            </a:r>
            <a:endParaRPr lang="en-US" sz="1600" b="1" dirty="0">
              <a:solidFill>
                <a:srgbClr val="323C50"/>
              </a:solidFill>
            </a:endParaRPr>
          </a:p>
          <a:p>
            <a:pPr marL="114300" indent="0" algn="l"/>
            <a:r>
              <a:rPr lang="en-US" sz="1600" i="1" dirty="0"/>
              <a:t>	Example: 	</a:t>
            </a:r>
            <a:r>
              <a:rPr lang="en-US" sz="1600" dirty="0"/>
              <a:t>He will give it to you </a:t>
            </a:r>
            <a:r>
              <a:rPr lang="en-US" sz="1600" b="1" dirty="0">
                <a:solidFill>
                  <a:srgbClr val="FF0000"/>
                </a:solidFill>
              </a:rPr>
              <a:t>when</a:t>
            </a:r>
            <a:r>
              <a:rPr lang="en-US" sz="1600" dirty="0"/>
              <a:t> you come next Saturday.</a:t>
            </a:r>
          </a:p>
          <a:p>
            <a:pPr marL="4000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323C50"/>
                </a:solidFill>
              </a:rPr>
              <a:t>Use the Simple Present for future events that are certain to take place:</a:t>
            </a:r>
          </a:p>
          <a:p>
            <a:pPr lvl="1" algn="l">
              <a:buAutoNum type="alphaLcParenR"/>
            </a:pPr>
            <a:r>
              <a:rPr lang="en-US" sz="1600" dirty="0">
                <a:solidFill>
                  <a:srgbClr val="323C50"/>
                </a:solidFill>
              </a:rPr>
              <a:t>He comes back tomorrow.</a:t>
            </a:r>
          </a:p>
          <a:p>
            <a:pPr lvl="1" algn="l">
              <a:buAutoNum type="alphaLcParenR"/>
            </a:pPr>
            <a:r>
              <a:rPr lang="en-US" sz="1600" dirty="0">
                <a:solidFill>
                  <a:srgbClr val="323C50"/>
                </a:solidFill>
              </a:rPr>
              <a:t>When does the train leave?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xmlns="" id="{594CBC3C-2C42-4AD9-9CC3-586FECD16F9B}"/>
              </a:ext>
            </a:extLst>
          </p:cNvPr>
          <p:cNvSpPr txBox="1">
            <a:spLocks/>
          </p:cNvSpPr>
          <p:nvPr/>
        </p:nvSpPr>
        <p:spPr>
          <a:xfrm>
            <a:off x="0" y="3409950"/>
            <a:ext cx="2133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Red Hat Text"/>
              <a:buNone/>
              <a:defRPr sz="18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c</a:t>
            </a:r>
            <a:r>
              <a:rPr lang="vi-VN" sz="2000" dirty="0"/>
              <a:t>. </a:t>
            </a:r>
            <a:r>
              <a:rPr lang="en-US" sz="2000" dirty="0"/>
              <a:t>Signal words</a:t>
            </a:r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xmlns="" id="{94B8430A-42AE-47BD-AE92-94DFE9FE8C41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None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vi-VN" sz="1600" dirty="0">
                <a:solidFill>
                  <a:srgbClr val="323C50"/>
                </a:solidFill>
              </a:rPr>
              <a:t>- </a:t>
            </a:r>
            <a:r>
              <a:rPr lang="en-US" sz="1600" dirty="0">
                <a:solidFill>
                  <a:srgbClr val="323C50"/>
                </a:solidFill>
              </a:rPr>
              <a:t>Adverbs of frequency: always &gt; usually &gt; often = sometimes &gt; hardly = barely = </a:t>
            </a:r>
            <a:r>
              <a:rPr lang="en-US" sz="1600" dirty="0" smtClean="0">
                <a:solidFill>
                  <a:srgbClr val="323C50"/>
                </a:solidFill>
              </a:rPr>
              <a:t>scarcely=rarely </a:t>
            </a:r>
            <a:r>
              <a:rPr lang="en-US" sz="1600" dirty="0">
                <a:solidFill>
                  <a:srgbClr val="323C50"/>
                </a:solidFill>
              </a:rPr>
              <a:t>&gt; never</a:t>
            </a:r>
          </a:p>
          <a:p>
            <a:pPr algn="l"/>
            <a:r>
              <a:rPr lang="en-US" sz="1600" dirty="0">
                <a:solidFill>
                  <a:srgbClr val="323C50"/>
                </a:solidFill>
              </a:rPr>
              <a:t>- Everyday/ week/ month…</a:t>
            </a:r>
          </a:p>
          <a:p>
            <a:pPr algn="l"/>
            <a:r>
              <a:rPr lang="en-US" sz="1600" dirty="0">
                <a:solidFill>
                  <a:srgbClr val="323C50"/>
                </a:solidFill>
              </a:rPr>
              <a:t>- Once a day/week/month; twice a day/week/month; three times…</a:t>
            </a:r>
          </a:p>
          <a:p>
            <a:pPr algn="l"/>
            <a:endParaRPr lang="en-US" sz="1600" dirty="0">
              <a:solidFill>
                <a:srgbClr val="323C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build="p"/>
      <p:bldP spid="14" grpId="0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369163"/>
            <a:ext cx="4148138" cy="433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 descr="Present continuous tense - Break Into English">
            <a:extLst>
              <a:ext uri="{FF2B5EF4-FFF2-40B4-BE49-F238E27FC236}">
                <a16:creationId xmlns:a16="http://schemas.microsoft.com/office/drawing/2014/main" xmlns="" id="{E9E840F0-7E39-4D8E-9883-63FDB292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771650"/>
            <a:ext cx="3378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nus Negative Bad - Free vector graphic on Pixabay">
            <a:extLst>
              <a:ext uri="{FF2B5EF4-FFF2-40B4-BE49-F238E27FC236}">
                <a16:creationId xmlns:a16="http://schemas.microsoft.com/office/drawing/2014/main" xmlns="" id="{67DC26EA-B5A9-439A-8F6B-D52949C7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15" y="2590800"/>
            <a:ext cx="8163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lus Positive High - Free vector graphic on Pixabay">
            <a:extLst>
              <a:ext uri="{FF2B5EF4-FFF2-40B4-BE49-F238E27FC236}">
                <a16:creationId xmlns:a16="http://schemas.microsoft.com/office/drawing/2014/main" xmlns="" id="{F632C495-3ACF-4C69-97DF-B8325C7D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15" y="1200150"/>
            <a:ext cx="816329" cy="7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560 Thiết kế ý tưởng trong 2021 | thiết kế, bff quotes, kính màu đỏ">
            <a:extLst>
              <a:ext uri="{FF2B5EF4-FFF2-40B4-BE49-F238E27FC236}">
                <a16:creationId xmlns:a16="http://schemas.microsoft.com/office/drawing/2014/main" xmlns="" id="{739FE8B3-737F-4E51-A101-C6141632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7" y="3800707"/>
            <a:ext cx="980843" cy="9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8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430" y="-19050"/>
            <a:ext cx="673457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Tại sao nên du học Australia? - VnExpress">
            <a:extLst>
              <a:ext uri="{FF2B5EF4-FFF2-40B4-BE49-F238E27FC236}">
                <a16:creationId xmlns:a16="http://schemas.microsoft.com/office/drawing/2014/main" xmlns="" id="{FABF3732-9176-466A-B617-22288FAA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1676400"/>
            <a:ext cx="268494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961" y="1185863"/>
            <a:ext cx="7690039" cy="298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Google Shape;313;p20"/>
          <p:cNvSpPr txBox="1"/>
          <p:nvPr/>
        </p:nvSpPr>
        <p:spPr>
          <a:xfrm>
            <a:off x="1295400" y="214934"/>
            <a:ext cx="6040178" cy="71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 Continuous vs. Present Simple</a:t>
            </a:r>
            <a:endParaRPr sz="28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3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309</Words>
  <Application>Microsoft Office PowerPoint</Application>
  <PresentationFormat>On-screen Show (16:9)</PresentationFormat>
  <Paragraphs>107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Short Stack</vt:lpstr>
      <vt:lpstr>Wingdings</vt:lpstr>
      <vt:lpstr>Lato</vt:lpstr>
      <vt:lpstr>Arial</vt:lpstr>
      <vt:lpstr>Red Hat Text</vt:lpstr>
      <vt:lpstr>Staatliches</vt:lpstr>
      <vt:lpstr>Pelvic Inflammatory Disease by Slidesgo</vt:lpstr>
      <vt:lpstr>Unit 8</vt:lpstr>
      <vt:lpstr> Grammar: Present simple, present continuous,  present perfect  Review Mid-term test  </vt:lpstr>
      <vt:lpstr>PowerPoint Presentation</vt:lpstr>
      <vt:lpstr>1. Present Simple Tense</vt:lpstr>
      <vt:lpstr>1. Present Simple Tense</vt:lpstr>
      <vt:lpstr>1. Present Simple Tense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cp:lastModifiedBy>user</cp:lastModifiedBy>
  <cp:revision>75</cp:revision>
  <dcterms:modified xsi:type="dcterms:W3CDTF">2021-11-09T01:27:54Z</dcterms:modified>
</cp:coreProperties>
</file>